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4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5.xml" ContentType="application/vnd.openxmlformats-officedocument.presentationml.notesSlide+xml"/>
  <Override PartName="/ppt/tags/tag4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8.xml" ContentType="application/vnd.openxmlformats-officedocument.presentationml.tags+xml"/>
  <Override PartName="/ppt/notesSlides/notesSlide38.xml" ContentType="application/vnd.openxmlformats-officedocument.presentationml.notesSlide+xml"/>
  <Override PartName="/ppt/tags/tag49.xml" ContentType="application/vnd.openxmlformats-officedocument.presentationml.tags+xml"/>
  <Override PartName="/ppt/notesSlides/notesSlide39.xml" ContentType="application/vnd.openxmlformats-officedocument.presentationml.notesSlide+xml"/>
  <Override PartName="/ppt/tags/tag50.xml" ContentType="application/vnd.openxmlformats-officedocument.presentationml.tags+xml"/>
  <Override PartName="/ppt/notesSlides/notesSlide40.xml" ContentType="application/vnd.openxmlformats-officedocument.presentationml.notesSlide+xml"/>
  <Override PartName="/ppt/tags/tag51.xml" ContentType="application/vnd.openxmlformats-officedocument.presentationml.tags+xml"/>
  <Override PartName="/ppt/notesSlides/notesSlide41.xml" ContentType="application/vnd.openxmlformats-officedocument.presentationml.notesSlide+xml"/>
  <Override PartName="/ppt/tags/tag52.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48.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78"/>
  </p:notesMasterIdLst>
  <p:handoutMasterIdLst>
    <p:handoutMasterId r:id="rId79"/>
  </p:handoutMasterIdLst>
  <p:sldIdLst>
    <p:sldId id="256" r:id="rId6"/>
    <p:sldId id="257" r:id="rId7"/>
    <p:sldId id="486" r:id="rId8"/>
    <p:sldId id="271" r:id="rId9"/>
    <p:sldId id="487" r:id="rId10"/>
    <p:sldId id="272" r:id="rId11"/>
    <p:sldId id="480" r:id="rId12"/>
    <p:sldId id="481" r:id="rId13"/>
    <p:sldId id="482" r:id="rId14"/>
    <p:sldId id="483" r:id="rId15"/>
    <p:sldId id="484" r:id="rId16"/>
    <p:sldId id="499" r:id="rId17"/>
    <p:sldId id="472" r:id="rId18"/>
    <p:sldId id="260" r:id="rId19"/>
    <p:sldId id="290" r:id="rId20"/>
    <p:sldId id="504" r:id="rId21"/>
    <p:sldId id="463" r:id="rId22"/>
    <p:sldId id="313" r:id="rId23"/>
    <p:sldId id="452" r:id="rId24"/>
    <p:sldId id="375" r:id="rId25"/>
    <p:sldId id="505" r:id="rId26"/>
    <p:sldId id="488" r:id="rId27"/>
    <p:sldId id="267" r:id="rId28"/>
    <p:sldId id="289" r:id="rId29"/>
    <p:sldId id="307" r:id="rId30"/>
    <p:sldId id="265" r:id="rId31"/>
    <p:sldId id="266" r:id="rId32"/>
    <p:sldId id="268" r:id="rId33"/>
    <p:sldId id="295" r:id="rId34"/>
    <p:sldId id="311" r:id="rId35"/>
    <p:sldId id="489" r:id="rId36"/>
    <p:sldId id="294" r:id="rId37"/>
    <p:sldId id="330" r:id="rId38"/>
    <p:sldId id="490" r:id="rId39"/>
    <p:sldId id="439" r:id="rId40"/>
    <p:sldId id="366" r:id="rId41"/>
    <p:sldId id="511" r:id="rId42"/>
    <p:sldId id="314" r:id="rId43"/>
    <p:sldId id="336" r:id="rId44"/>
    <p:sldId id="491" r:id="rId45"/>
    <p:sldId id="335" r:id="rId46"/>
    <p:sldId id="512" r:id="rId47"/>
    <p:sldId id="373" r:id="rId48"/>
    <p:sldId id="492" r:id="rId49"/>
    <p:sldId id="328" r:id="rId50"/>
    <p:sldId id="408" r:id="rId51"/>
    <p:sldId id="435" r:id="rId52"/>
    <p:sldId id="436" r:id="rId53"/>
    <p:sldId id="506" r:id="rId54"/>
    <p:sldId id="437" r:id="rId55"/>
    <p:sldId id="438" r:id="rId56"/>
    <p:sldId id="464" r:id="rId57"/>
    <p:sldId id="508" r:id="rId58"/>
    <p:sldId id="465" r:id="rId59"/>
    <p:sldId id="466" r:id="rId60"/>
    <p:sldId id="467" r:id="rId61"/>
    <p:sldId id="447" r:id="rId62"/>
    <p:sldId id="412" r:id="rId63"/>
    <p:sldId id="476" r:id="rId64"/>
    <p:sldId id="477" r:id="rId65"/>
    <p:sldId id="478" r:id="rId66"/>
    <p:sldId id="479" r:id="rId67"/>
    <p:sldId id="392" r:id="rId68"/>
    <p:sldId id="441" r:id="rId69"/>
    <p:sldId id="513" r:id="rId70"/>
    <p:sldId id="514" r:id="rId71"/>
    <p:sldId id="515" r:id="rId72"/>
    <p:sldId id="450" r:id="rId73"/>
    <p:sldId id="399" r:id="rId74"/>
    <p:sldId id="391" r:id="rId75"/>
    <p:sldId id="319" r:id="rId76"/>
    <p:sldId id="516" r:id="rId77"/>
  </p:sldIdLst>
  <p:sldSz cx="9144000" cy="6858000" type="screen4x3"/>
  <p:notesSz cx="7315200" cy="9601200"/>
  <p:embeddedFontLst>
    <p:embeddedFont>
      <p:font typeface="Baskerville Old Face" panose="02020602080505020303" pitchFamily="18" charset="0"/>
      <p:regular r:id="rId80"/>
    </p:embeddedFont>
    <p:embeddedFont>
      <p:font typeface="Calibri" panose="020F0502020204030204" pitchFamily="34" charset="0"/>
      <p:regular r:id="rId81"/>
      <p:bold r:id="rId82"/>
      <p:italic r:id="rId83"/>
      <p:boldItalic r:id="rId84"/>
    </p:embeddedFont>
    <p:embeddedFont>
      <p:font typeface="Century Gothic" panose="020B0502020202020204" pitchFamily="34" charset="0"/>
      <p:regular r:id="rId85"/>
      <p:bold r:id="rId86"/>
      <p:italic r:id="rId87"/>
      <p:boldItalic r:id="rId88"/>
    </p:embeddedFont>
    <p:embeddedFont>
      <p:font typeface="Candara" panose="020E0502030303020204" pitchFamily="34" charset="0"/>
      <p:regular r:id="rId89"/>
      <p:bold r:id="rId90"/>
      <p:italic r:id="rId91"/>
      <p:boldItalic r:id="rId92"/>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408"/>
            <p14:sldId id="435"/>
            <p14:sldId id="436"/>
            <p14:sldId id="506"/>
            <p14:sldId id="437"/>
            <p14:sldId id="438"/>
            <p14:sldId id="464"/>
            <p14:sldId id="508"/>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319"/>
          </p14:sldIdLst>
        </p14:section>
        <p14:section name="Extras" id="{A5E7008E-E080-434B-A4F0-86CBC0D99519}">
          <p14:sldIdLst>
            <p14:sldId id="5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A"/>
    <a:srgbClr val="AC0000"/>
    <a:srgbClr val="0066FF"/>
    <a:srgbClr val="0070C0"/>
    <a:srgbClr val="A50021"/>
    <a:srgbClr val="B52D48"/>
    <a:srgbClr val="FF0000"/>
    <a:srgbClr val="01FF01"/>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0613" autoAdjust="0"/>
  </p:normalViewPr>
  <p:slideViewPr>
    <p:cSldViewPr snapToGrid="0">
      <p:cViewPr varScale="1">
        <p:scale>
          <a:sx n="89" d="100"/>
          <a:sy n="89" d="100"/>
        </p:scale>
        <p:origin x="1186"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font" Target="fonts/font5.fntdata"/><Relationship Id="rId89" Type="http://schemas.openxmlformats.org/officeDocument/2006/relationships/font" Target="fonts/font10.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handoutMaster" Target="handoutMasters/handoutMaster1.xml"/><Relationship Id="rId87" Type="http://schemas.openxmlformats.org/officeDocument/2006/relationships/font" Target="fonts/font8.fntdata"/><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3.fntdata"/><Relationship Id="rId90" Type="http://schemas.openxmlformats.org/officeDocument/2006/relationships/font" Target="fonts/font11.fntdata"/><Relationship Id="rId95"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15</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16</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18</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19</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20</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21</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23</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24</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25</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26</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27</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28</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29</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30</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32</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33</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36</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37</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38</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39</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41</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43</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45</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46</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4</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49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57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58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64</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68</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71</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72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263038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6</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13</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14</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7.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7.xml"/><Relationship Id="rId7" Type="http://schemas.openxmlformats.org/officeDocument/2006/relationships/image" Target="../media/image2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28.png"/><Relationship Id="rId4" Type="http://schemas.openxmlformats.org/officeDocument/2006/relationships/tags" Target="../tags/tag8.xml"/><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rivations.html#heading-flow-for-a-tank-with-a-valve" TargetMode="External"/><Relationship Id="rId13" Type="http://schemas.openxmlformats.org/officeDocument/2006/relationships/image" Target="../media/image32.png"/><Relationship Id="rId3" Type="http://schemas.openxmlformats.org/officeDocument/2006/relationships/tags" Target="../tags/tag11.xml"/><Relationship Id="rId7" Type="http://schemas.openxmlformats.org/officeDocument/2006/relationships/notesSlide" Target="../notesSlides/notesSlide11.xml"/><Relationship Id="rId12" Type="http://schemas.openxmlformats.org/officeDocument/2006/relationships/image" Target="../media/image3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16.xml"/><Relationship Id="rId11" Type="http://schemas.openxmlformats.org/officeDocument/2006/relationships/image" Target="../media/image30.png"/><Relationship Id="rId5" Type="http://schemas.openxmlformats.org/officeDocument/2006/relationships/tags" Target="../tags/tag13.xml"/><Relationship Id="rId10" Type="http://schemas.openxmlformats.org/officeDocument/2006/relationships/image" Target="../media/image29.png"/><Relationship Id="rId4" Type="http://schemas.openxmlformats.org/officeDocument/2006/relationships/tags" Target="../tags/tag12.xml"/><Relationship Id="rId9" Type="http://schemas.openxmlformats.org/officeDocument/2006/relationships/image" Target="../media/image23.jpeg"/><Relationship Id="rId1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9.png"/><Relationship Id="rId3" Type="http://schemas.openxmlformats.org/officeDocument/2006/relationships/tags" Target="../tags/tag16.xml"/><Relationship Id="rId7" Type="http://schemas.openxmlformats.org/officeDocument/2006/relationships/slideLayout" Target="../slideLayouts/slideLayout16.xml"/><Relationship Id="rId12" Type="http://schemas.openxmlformats.org/officeDocument/2006/relationships/image" Target="../media/image23.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36.png"/><Relationship Id="rId5" Type="http://schemas.openxmlformats.org/officeDocument/2006/relationships/tags" Target="../tags/tag18.xml"/><Relationship Id="rId10" Type="http://schemas.openxmlformats.org/officeDocument/2006/relationships/image" Target="../media/image35.png"/><Relationship Id="rId4" Type="http://schemas.openxmlformats.org/officeDocument/2006/relationships/tags" Target="../tags/tag17.xml"/><Relationship Id="rId9" Type="http://schemas.openxmlformats.org/officeDocument/2006/relationships/image" Target="../media/image34.png"/><Relationship Id="rId1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image" Target="../media/image29.png"/><Relationship Id="rId3" Type="http://schemas.openxmlformats.org/officeDocument/2006/relationships/tags" Target="../tags/tag21.xml"/><Relationship Id="rId7" Type="http://schemas.openxmlformats.org/officeDocument/2006/relationships/oleObject" Target="../embeddings/oleObject1.bin"/><Relationship Id="rId12" Type="http://schemas.openxmlformats.org/officeDocument/2006/relationships/image" Target="../media/image23.jpeg"/><Relationship Id="rId2" Type="http://schemas.openxmlformats.org/officeDocument/2006/relationships/tags" Target="../tags/tag20.xml"/><Relationship Id="rId1" Type="http://schemas.openxmlformats.org/officeDocument/2006/relationships/vmlDrawing" Target="../drawings/vmlDrawing1.vml"/><Relationship Id="rId6" Type="http://schemas.openxmlformats.org/officeDocument/2006/relationships/notesSlide" Target="../notesSlides/notesSlide12.xml"/><Relationship Id="rId11" Type="http://schemas.openxmlformats.org/officeDocument/2006/relationships/image" Target="../media/image39.png"/><Relationship Id="rId5" Type="http://schemas.openxmlformats.org/officeDocument/2006/relationships/slideLayout" Target="../slideLayouts/slideLayout19.xml"/><Relationship Id="rId10" Type="http://schemas.openxmlformats.org/officeDocument/2006/relationships/image" Target="../media/image38.wmf"/><Relationship Id="rId4" Type="http://schemas.openxmlformats.org/officeDocument/2006/relationships/tags" Target="../tags/tag22.xml"/><Relationship Id="rId9" Type="http://schemas.openxmlformats.org/officeDocument/2006/relationships/oleObject" Target="../embeddings/oleObject2.bin"/><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slide" Target="slide44.xml"/><Relationship Id="rId26" Type="http://schemas.openxmlformats.org/officeDocument/2006/relationships/image" Target="../media/image13.png"/><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image" Target="../media/image9.png"/><Relationship Id="rId25" Type="http://schemas.openxmlformats.org/officeDocument/2006/relationships/slide" Target="slide31.xml"/><Relationship Id="rId2" Type="http://schemas.openxmlformats.org/officeDocument/2006/relationships/slideLayout" Target="../slideLayouts/slideLayout17.xml"/><Relationship Id="rId16" Type="http://schemas.openxmlformats.org/officeDocument/2006/relationships/slide" Target="slide40.xml"/><Relationship Id="rId20" Type="http://schemas.openxmlformats.org/officeDocument/2006/relationships/slide" Target="slide3.xml"/><Relationship Id="rId1" Type="http://schemas.openxmlformats.org/officeDocument/2006/relationships/tags" Target="../tags/tag1.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12.png"/><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slide" Target="slide22.xml"/><Relationship Id="rId28" Type="http://schemas.openxmlformats.org/officeDocument/2006/relationships/image" Target="../media/image14.png"/><Relationship Id="rId10" Type="http://schemas.openxmlformats.org/officeDocument/2006/relationships/slide" Target="slide23.xml"/><Relationship Id="rId19" Type="http://schemas.openxmlformats.org/officeDocument/2006/relationships/image" Target="../media/image1.wmf"/><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4.xml"/><Relationship Id="rId22" Type="http://schemas.openxmlformats.org/officeDocument/2006/relationships/image" Target="../media/image11.png"/><Relationship Id="rId27" Type="http://schemas.openxmlformats.org/officeDocument/2006/relationships/slide" Target="slide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tags" Target="../tags/tag23.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hyperlink" Target="https://aguaclara.github.io/Textbook/Flow_Control_and_Measurement/FCM_Derivations.html#and-for-tank-drain-equation"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ags" Target="../tags/tag24.xml"/><Relationship Id="rId6" Type="http://schemas.openxmlformats.org/officeDocument/2006/relationships/image" Target="../media/image41.png"/><Relationship Id="rId5" Type="http://schemas.openxmlformats.org/officeDocument/2006/relationships/image" Target="../media/image42.png"/><Relationship Id="rId4" Type="http://schemas.openxmlformats.org/officeDocument/2006/relationships/hyperlink" Target="https://aguaclara.github.io/Textbook/Flow_Control_and_Measurement/FCM_Derivations.html#and-for-tank-drain-equation" TargetMode="External"/></Relationships>
</file>

<file path=ppt/slides/_rels/slide2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16.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5.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9.xml"/><Relationship Id="rId1" Type="http://schemas.openxmlformats.org/officeDocument/2006/relationships/vmlDrawing" Target="../drawings/vmlDrawing2.vml"/><Relationship Id="rId5" Type="http://schemas.openxmlformats.org/officeDocument/2006/relationships/image" Target="../media/image43.e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46.jpe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28.xml"/><Relationship Id="rId7" Type="http://schemas.openxmlformats.org/officeDocument/2006/relationships/image" Target="../media/image4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7.png"/><Relationship Id="rId5" Type="http://schemas.openxmlformats.org/officeDocument/2006/relationships/notesSlide" Target="../notesSlides/notesSlide20.xml"/><Relationship Id="rId4"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55.png"/><Relationship Id="rId3" Type="http://schemas.openxmlformats.org/officeDocument/2006/relationships/tags" Target="../tags/tag33.xml"/><Relationship Id="rId7" Type="http://schemas.openxmlformats.org/officeDocument/2006/relationships/slideLayout" Target="../slideLayouts/slideLayout19.xml"/><Relationship Id="rId12" Type="http://schemas.openxmlformats.org/officeDocument/2006/relationships/image" Target="../media/image54.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53.png"/><Relationship Id="rId5" Type="http://schemas.openxmlformats.org/officeDocument/2006/relationships/tags" Target="../tags/tag35.xml"/><Relationship Id="rId10" Type="http://schemas.openxmlformats.org/officeDocument/2006/relationships/image" Target="../media/image52.png"/><Relationship Id="rId4" Type="http://schemas.openxmlformats.org/officeDocument/2006/relationships/tags" Target="../tags/tag34.xml"/><Relationship Id="rId9" Type="http://schemas.openxmlformats.org/officeDocument/2006/relationships/image" Target="../media/image51.png"/><Relationship Id="rId1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39.xml"/><Relationship Id="rId7" Type="http://schemas.openxmlformats.org/officeDocument/2006/relationships/image" Target="../media/image57.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9.png"/><Relationship Id="rId5" Type="http://schemas.openxmlformats.org/officeDocument/2006/relationships/notesSlide" Target="../notesSlides/notesSlide24.xml"/><Relationship Id="rId4"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25.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0.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61.jpeg"/></Relationships>
</file>

<file path=ppt/slides/_rels/slide34.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28.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1.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62.wmf"/><Relationship Id="rId2" Type="http://schemas.openxmlformats.org/officeDocument/2006/relationships/slideLayout" Target="../slideLayouts/slideLayout20.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1.jpeg"/><Relationship Id="rId4" Type="http://schemas.openxmlformats.org/officeDocument/2006/relationships/image" Target="../media/image63.wmf"/></Relationships>
</file>

<file path=ppt/slides/_rels/slide37.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slideLayout" Target="../slideLayouts/slideLayout20.xml"/><Relationship Id="rId7" Type="http://schemas.openxmlformats.org/officeDocument/2006/relationships/oleObject" Target="../embeddings/oleObject4.bin"/><Relationship Id="rId2" Type="http://schemas.openxmlformats.org/officeDocument/2006/relationships/tags" Target="../tags/tag42.xml"/><Relationship Id="rId1" Type="http://schemas.openxmlformats.org/officeDocument/2006/relationships/vmlDrawing" Target="../drawings/vmlDrawing4.vml"/><Relationship Id="rId6" Type="http://schemas.openxmlformats.org/officeDocument/2006/relationships/image" Target="../media/image61.jpeg"/><Relationship Id="rId5" Type="http://schemas.openxmlformats.org/officeDocument/2006/relationships/image" Target="../media/image63.wmf"/><Relationship Id="rId4" Type="http://schemas.openxmlformats.org/officeDocument/2006/relationships/notesSlide" Target="../notesSlides/notesSlide30.xml"/><Relationship Id="rId9"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3.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3.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4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46.xml"/><Relationship Id="rId7" Type="http://schemas.openxmlformats.org/officeDocument/2006/relationships/image" Target="../media/image69.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slideLayout" Target="../slideLayouts/slideLayout16.xml"/><Relationship Id="rId9"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6.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7.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60.jpe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48.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49.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0.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1.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5.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5.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3.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2.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5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43.xml"/><Relationship Id="rId1" Type="http://schemas.openxmlformats.org/officeDocument/2006/relationships/slideLayout" Target="../slideLayouts/slideLayout20.xml"/><Relationship Id="rId5" Type="http://schemas.openxmlformats.org/officeDocument/2006/relationships/image" Target="../media/image61.jpeg"/><Relationship Id="rId4" Type="http://schemas.openxmlformats.org/officeDocument/2006/relationships/image" Target="../media/image73.wmf"/></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JP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JP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79.jpeg"/></Relationships>
</file>

<file path=ppt/slides/_rels/slide5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8" Type="http://schemas.openxmlformats.org/officeDocument/2006/relationships/image" Target="../media/image85.jpeg"/><Relationship Id="rId13" Type="http://schemas.openxmlformats.org/officeDocument/2006/relationships/image" Target="../media/image27.png"/><Relationship Id="rId3" Type="http://schemas.openxmlformats.org/officeDocument/2006/relationships/tags" Target="../tags/tag55.xml"/><Relationship Id="rId7" Type="http://schemas.openxmlformats.org/officeDocument/2006/relationships/notesSlide" Target="../notesSlides/notesSlide46.xml"/><Relationship Id="rId12" Type="http://schemas.openxmlformats.org/officeDocument/2006/relationships/image" Target="../media/image88.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16.xml"/><Relationship Id="rId11" Type="http://schemas.openxmlformats.org/officeDocument/2006/relationships/image" Target="../media/image87.png"/><Relationship Id="rId5" Type="http://schemas.openxmlformats.org/officeDocument/2006/relationships/tags" Target="../tags/tag57.xml"/><Relationship Id="rId10" Type="http://schemas.openxmlformats.org/officeDocument/2006/relationships/image" Target="../media/image86.png"/><Relationship Id="rId4" Type="http://schemas.openxmlformats.org/officeDocument/2006/relationships/tags" Target="../tags/tag56.xml"/><Relationship Id="rId9" Type="http://schemas.openxmlformats.org/officeDocument/2006/relationships/image" Target="../media/image2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60.xml"/><Relationship Id="rId7" Type="http://schemas.openxmlformats.org/officeDocument/2006/relationships/image" Target="../media/image91.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90.png"/><Relationship Id="rId5" Type="http://schemas.openxmlformats.org/officeDocument/2006/relationships/image" Target="../media/image89.emf"/><Relationship Id="rId4"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8" Type="http://schemas.openxmlformats.org/officeDocument/2006/relationships/image" Target="../media/image93.wmf"/><Relationship Id="rId13" Type="http://schemas.openxmlformats.org/officeDocument/2006/relationships/image" Target="../media/image98.png"/><Relationship Id="rId3" Type="http://schemas.openxmlformats.org/officeDocument/2006/relationships/tags" Target="../tags/tag63.xml"/><Relationship Id="rId7" Type="http://schemas.openxmlformats.org/officeDocument/2006/relationships/slideLayout" Target="../slideLayouts/slideLayout16.xml"/><Relationship Id="rId12" Type="http://schemas.openxmlformats.org/officeDocument/2006/relationships/image" Target="../media/image97.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96.png"/><Relationship Id="rId5" Type="http://schemas.openxmlformats.org/officeDocument/2006/relationships/tags" Target="../tags/tag65.xml"/><Relationship Id="rId1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tags" Target="../tags/tag64.xml"/><Relationship Id="rId9" Type="http://schemas.openxmlformats.org/officeDocument/2006/relationships/image" Target="../media/image94.wmf"/><Relationship Id="rId1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03.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102.png"/><Relationship Id="rId5" Type="http://schemas.openxmlformats.org/officeDocument/2006/relationships/image" Target="../media/image94.wmf"/><Relationship Id="rId4" Type="http://schemas.openxmlformats.org/officeDocument/2006/relationships/image" Target="../media/image101.emf"/></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notesSlide" Target="../notesSlides/notesSlide48.xml"/></Relationships>
</file>

<file path=ppt/slides/_rels/slide6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6.xml"/><Relationship Id="rId7" Type="http://schemas.openxmlformats.org/officeDocument/2006/relationships/image" Target="../media/image66.wmf"/><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73.wmf"/><Relationship Id="rId5" Type="http://schemas.openxmlformats.org/officeDocument/2006/relationships/image" Target="../media/image106.png"/><Relationship Id="rId4" Type="http://schemas.openxmlformats.org/officeDocument/2006/relationships/image" Target="../media/image6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tags" Target="../tags/tag75.xml"/><Relationship Id="rId7" Type="http://schemas.openxmlformats.org/officeDocument/2006/relationships/image" Target="../media/image107.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notesSlide" Target="../notesSlides/notesSlide49.xml"/><Relationship Id="rId5" Type="http://schemas.openxmlformats.org/officeDocument/2006/relationships/slideLayout" Target="../slideLayouts/slideLayout16.xml"/><Relationship Id="rId10" Type="http://schemas.openxmlformats.org/officeDocument/2006/relationships/image" Target="../media/image110.png"/><Relationship Id="rId4" Type="http://schemas.openxmlformats.org/officeDocument/2006/relationships/tags" Target="../tags/tag76.xml"/><Relationship Id="rId9" Type="http://schemas.openxmlformats.org/officeDocument/2006/relationships/image" Target="../media/image10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4" name="Picture 43">
            <a:hlinkClick r:id="rId14"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5" name="Picture 44">
            <a:hlinkClick r:id="rId14"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17"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19"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1"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39287066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530"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531"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r>
              <a:rPr lang="en-US" dirty="0"/>
              <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741829"/>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0"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3"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5"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6"/>
          <a:stretch>
            <a:fillRect/>
          </a:stretch>
        </p:blipFill>
        <p:spPr>
          <a:xfrm>
            <a:off x="4875321" y="1600147"/>
            <a:ext cx="611316" cy="374973"/>
          </a:xfrm>
          <a:prstGeom prst="rect">
            <a:avLst/>
          </a:prstGeom>
        </p:spPr>
      </p:pic>
      <p:pic>
        <p:nvPicPr>
          <p:cNvPr id="7" name="Picture 6">
            <a:hlinkClick r:id="rId27"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8"/>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2" name="Picture 31">
            <a:hlinkClick r:id="rId14"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17"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19"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2" name="Picture 41">
            <a:hlinkClick r:id="rId21"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3" name="Picture 9">
            <a:hlinkClick r:id="rId23"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4" name="Picture 3">
            <a:hlinkClick r:id="rId25"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5" name="Picture 3">
            <a:hlinkClick r:id="rId27"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799281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71"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6" name="Picture 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90351" y="6014955"/>
            <a:ext cx="3296002"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7" name="Picture 26">
            <a:hlinkClick r:id="rId21"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8" name="Picture 9">
            <a:hlinkClick r:id="rId23"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25"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0" name="Picture 3">
            <a:hlinkClick r:id="rId27"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325460079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5322912" y="1600200"/>
            <a:ext cx="4038600" cy="4525963"/>
          </a:xfrm>
        </p:spPr>
        <p:txBody>
          <a:bodyPr/>
          <a:lstStyle/>
          <a:p>
            <a:r>
              <a:rPr lang="en-US" b="1" dirty="0" err="1"/>
              <a:t>Hypochlorinators</a:t>
            </a:r>
            <a:r>
              <a:rPr lang="en-US" b="1" dirty="0"/>
              <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48299037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1" name="Picture 40">
            <a:hlinkClick r:id="rId21"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2" name="Picture 9">
            <a:hlinkClick r:id="rId23"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3" name="Picture 3">
            <a:hlinkClick r:id="rId25"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4" name="Picture 3">
            <a:hlinkClick r:id="rId27"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391023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35"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a:extLst/>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3752850" cy="2308324"/>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tube be actually straight!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r>
              <a:rPr lang="en-US" sz="2400" dirty="0"/>
              <a:t/>
            </a:r>
            <a:br>
              <a:rPr lang="en-US" sz="2400" dirty="0"/>
            </a:br>
            <a:r>
              <a:rPr lang="en-US" sz="2400" dirty="0"/>
              <a:t/>
            </a:r>
            <a:br>
              <a:rPr lang="en-US" sz="2400" dirty="0"/>
            </a:br>
            <a:r>
              <a:rPr lang="en-US" sz="2400" dirty="0"/>
              <a:t/>
            </a: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902"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
        <p:nvSpPr>
          <p:cNvPr id="6" name="Oval 5">
            <a:extLst>
              <a:ext uri="{FF2B5EF4-FFF2-40B4-BE49-F238E27FC236}">
                <a16:creationId xmlns:a16="http://schemas.microsoft.com/office/drawing/2014/main" id="{35CD9AFB-059B-4D7F-B71F-FF59AFA7510B}"/>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4318801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501650" y="228600"/>
            <a:ext cx="8131175" cy="1143000"/>
          </a:xfrm>
        </p:spPr>
        <p:txBody>
          <a:bodyPr/>
          <a:lstStyle/>
          <a:p>
            <a:r>
              <a:rPr lang="en-US"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95">
            <a:extLst>
              <a:ext uri="{FF2B5EF4-FFF2-40B4-BE49-F238E27FC236}">
                <a16:creationId xmlns:a16="http://schemas.microsoft.com/office/drawing/2014/main" id="{A563FA19-E8A8-434C-AF6D-274C4A31222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350DF1-D036-44BD-8320-2E54648AD170}"/>
              </a:ext>
            </a:extLst>
          </p:cNvPr>
          <p:cNvSpPr/>
          <p:nvPr/>
        </p:nvSpPr>
        <p:spPr>
          <a:xfrm>
            <a:off x="0" y="1271349"/>
            <a:ext cx="9144000" cy="302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568" y="0"/>
            <a:ext cx="1930214" cy="22261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42" y="3014038"/>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55962" y="2632083"/>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00228" y="2632082"/>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73484" y="2632083"/>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929977" y="2209412"/>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6674697" y="2147868"/>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4084368" y="2131796"/>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3814344" y="1931122"/>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4703885" y="2112700"/>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13344648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856248" y="228600"/>
            <a:ext cx="5431503" cy="1143000"/>
          </a:xfrm>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
        <p:nvSpPr>
          <p:cNvPr id="7" name="Oval 6">
            <a:extLst>
              <a:ext uri="{FF2B5EF4-FFF2-40B4-BE49-F238E27FC236}">
                <a16:creationId xmlns:a16="http://schemas.microsoft.com/office/drawing/2014/main" id="{BAA6D8BF-8AC7-4B9D-9187-B38AD9A994C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4</a:t>
            </a:r>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38150"/>
            <a:ext cx="9463490" cy="8367981"/>
            <a:chOff x="-52071" y="-438150"/>
            <a:chExt cx="9463490" cy="8367981"/>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52071" y="-73903"/>
              <a:ext cx="1363198" cy="707886"/>
            </a:xfrm>
            <a:prstGeom prst="rect">
              <a:avLst/>
            </a:prstGeom>
            <a:noFill/>
          </p:spPr>
          <p:txBody>
            <a:bodyPr wrap="square" rtlCol="0">
              <a:spAutoFit/>
            </a:bodyPr>
            <a:lstStyle/>
            <a:p>
              <a:pPr algn="ctr"/>
              <a:r>
                <a:rPr lang="en-US" sz="2000" dirty="0"/>
                <a:t>Constant head tank</a:t>
              </a:r>
            </a:p>
          </p:txBody>
        </p:sp>
        <p:sp>
          <p:nvSpPr>
            <p:cNvPr id="287" name="TextBox 286"/>
            <p:cNvSpPr txBox="1"/>
            <p:nvPr/>
          </p:nvSpPr>
          <p:spPr>
            <a:xfrm>
              <a:off x="820285" y="676848"/>
              <a:ext cx="823098" cy="707886"/>
            </a:xfrm>
            <a:prstGeom prst="rect">
              <a:avLst/>
            </a:prstGeom>
            <a:noFill/>
          </p:spPr>
          <p:txBody>
            <a:bodyPr wrap="square" rtlCol="0">
              <a:spAutoFit/>
            </a:bodyPr>
            <a:lstStyle/>
            <a:p>
              <a:r>
                <a:rPr lang="en-US" sz="2000" dirty="0"/>
                <a:t>Float valve</a:t>
              </a:r>
            </a:p>
          </p:txBody>
        </p:sp>
        <p:cxnSp>
          <p:nvCxnSpPr>
            <p:cNvPr id="288" name="Straight Arrow Connector 287"/>
            <p:cNvCxnSpPr>
              <a:cxnSpLocks/>
              <a:stCxn id="287" idx="1"/>
            </p:cNvCxnSpPr>
            <p:nvPr/>
          </p:nvCxnSpPr>
          <p:spPr bwMode="auto">
            <a:xfrm>
              <a:off x="820285" y="1030791"/>
              <a:ext cx="0" cy="64569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66553" y="2587449"/>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1904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633983"/>
              <a:ext cx="352770" cy="870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1"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61575962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046595" y="1448166"/>
            <a:ext cx="3381885" cy="1200329"/>
          </a:xfrm>
          <a:prstGeom prst="rect">
            <a:avLst/>
          </a:prstGeom>
          <a:noFill/>
        </p:spPr>
        <p:txBody>
          <a:bodyPr wrap="square" rtlCol="0">
            <a:spAutoFit/>
          </a:bodyPr>
          <a:lstStyle/>
          <a:p>
            <a:r>
              <a:rPr lang="en-US" sz="2400" b="1" dirty="0">
                <a:latin typeface="+mn-lt"/>
              </a:rPr>
              <a:t>Constant Head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8409981" y="335252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6868160" y="4350354"/>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8027538" y="410788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7992437" y="232594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174646" y="1662499"/>
            <a:ext cx="3381885" cy="830997"/>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048416" y="2180410"/>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3796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693127" y="5189872"/>
            <a:ext cx="2948728" cy="400110"/>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835367" y="3625232"/>
            <a:ext cx="2948728" cy="400110"/>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Linear Chemical </a:t>
            </a:r>
            <a:br>
              <a:rPr lang="en-US" dirty="0"/>
            </a:br>
            <a:r>
              <a:rPr lang="en-US" dirty="0"/>
              <a:t>Dose Controller (CDC)</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
        <p:nvSpPr>
          <p:cNvPr id="38" name="Oval 37">
            <a:extLst>
              <a:ext uri="{FF2B5EF4-FFF2-40B4-BE49-F238E27FC236}">
                <a16:creationId xmlns:a16="http://schemas.microsoft.com/office/drawing/2014/main" id="{CCA28AFC-3D07-4BCA-9EF4-ED2920D5CE74}"/>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5</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a:xfrm>
            <a:off x="457200" y="1600200"/>
            <a:ext cx="8229600" cy="5257800"/>
          </a:xfrm>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
        <p:nvSpPr>
          <p:cNvPr id="5" name="Oval 4">
            <a:extLst>
              <a:ext uri="{FF2B5EF4-FFF2-40B4-BE49-F238E27FC236}">
                <a16:creationId xmlns:a16="http://schemas.microsoft.com/office/drawing/2014/main" id="{E956FBBB-7D5F-4B48-9277-E11338433B9D}"/>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6</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Tree>
    <p:extLst>
      <p:ext uri="{BB962C8B-B14F-4D97-AF65-F5344CB8AC3E}">
        <p14:creationId xmlns:p14="http://schemas.microsoft.com/office/powerpoint/2010/main" val="484595526"/>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4"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5"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and flow rate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06941" y="2254891"/>
            <a:ext cx="1746913" cy="422545"/>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20691" y="4018956"/>
            <a:ext cx="3444179" cy="504687"/>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7"/>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2" y="1531620"/>
            <a:ext cx="5440680" cy="4525963"/>
          </a:xfrm>
        </p:spPr>
        <p:txBody>
          <a:bodyPr/>
          <a:lstStyle/>
          <a:p>
            <a:r>
              <a:rPr lang="en-US" sz="2200" dirty="0"/>
              <a:t>Float valves only reduce the fluctuations in level of the fluid surface</a:t>
            </a:r>
          </a:p>
          <a:p>
            <a:pPr marL="0" indent="0">
              <a:buNone/>
            </a:pPr>
            <a:endParaRPr lang="en-US" sz="2200" dirty="0"/>
          </a:p>
          <a:p>
            <a:r>
              <a:rPr lang="en-US" sz="2200" dirty="0"/>
              <a:t>Surface tension effects at the location</a:t>
            </a:r>
            <a:br>
              <a:rPr lang="en-US" sz="2200" dirty="0"/>
            </a:br>
            <a:r>
              <a:rPr lang="en-US" sz="2200" dirty="0"/>
              <a:t>where the fluid switches from closed conduit to open channel flow (the end of the dosing tube) could cause errors of a few millimeters</a:t>
            </a:r>
            <a:br>
              <a:rPr lang="en-US" sz="2200" dirty="0"/>
            </a:br>
            <a:endParaRPr lang="en-US" sz="2200" dirty="0"/>
          </a:p>
          <a:p>
            <a:r>
              <a:rPr lang="en-US" sz="2200" dirty="0"/>
              <a:t>The weight of the tubing and slide supported by the lever will apply different amounts of torque to the lever depending on the dose chosen. This determines the required diameter of the float</a:t>
            </a:r>
          </a:p>
        </p:txBody>
      </p:sp>
      <p:cxnSp>
        <p:nvCxnSpPr>
          <p:cNvPr id="20" name="Straight Connector 19">
            <a:extLst>
              <a:ext uri="{FF2B5EF4-FFF2-40B4-BE49-F238E27FC236}">
                <a16:creationId xmlns:a16="http://schemas.microsoft.com/office/drawing/2014/main" id="{3CFCDF14-6CF6-4388-B45C-7CFE1EB2B037}"/>
              </a:ext>
            </a:extLst>
          </p:cNvPr>
          <p:cNvCxnSpPr/>
          <p:nvPr/>
        </p:nvCxnSpPr>
        <p:spPr>
          <a:xfrm>
            <a:off x="2578608" y="5101362"/>
            <a:ext cx="191414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Dose Controller Accuracy</a:t>
            </a:r>
            <a:endParaRPr lang="en-US" dirty="0"/>
          </a:p>
        </p:txBody>
      </p:sp>
      <p:grpSp>
        <p:nvGrpSpPr>
          <p:cNvPr id="6" name="Group 5">
            <a:extLst>
              <a:ext uri="{FF2B5EF4-FFF2-40B4-BE49-F238E27FC236}">
                <a16:creationId xmlns:a16="http://schemas.microsoft.com/office/drawing/2014/main" id="{E566820D-1F5C-4CE8-A03D-D40EF3FBC1B7}"/>
              </a:ext>
            </a:extLst>
          </p:cNvPr>
          <p:cNvGrpSpPr/>
          <p:nvPr/>
        </p:nvGrpSpPr>
        <p:grpSpPr>
          <a:xfrm>
            <a:off x="5707812" y="1499279"/>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319706" y="1732825"/>
            <a:ext cx="3299869" cy="683232"/>
          </a:xfrm>
          <a:prstGeom prst="rect">
            <a:avLst/>
          </a:prstGeom>
        </p:spPr>
      </p:pic>
      <p:sp>
        <p:nvSpPr>
          <p:cNvPr id="379" name="Oval 378">
            <a:extLst>
              <a:ext uri="{FF2B5EF4-FFF2-40B4-BE49-F238E27FC236}">
                <a16:creationId xmlns:a16="http://schemas.microsoft.com/office/drawing/2014/main" id="{7E5963EC-43D6-432C-BC4C-6D687DD5EBE0}"/>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7</a:t>
            </a:r>
          </a:p>
        </p:txBody>
      </p:sp>
      <p:grpSp>
        <p:nvGrpSpPr>
          <p:cNvPr id="25" name="Group 24">
            <a:extLst>
              <a:ext uri="{FF2B5EF4-FFF2-40B4-BE49-F238E27FC236}">
                <a16:creationId xmlns:a16="http://schemas.microsoft.com/office/drawing/2014/main" id="{F5A417AE-0604-41C9-BBF5-508A828CA5CA}"/>
              </a:ext>
            </a:extLst>
          </p:cNvPr>
          <p:cNvGrpSpPr/>
          <p:nvPr/>
        </p:nvGrpSpPr>
        <p:grpSpPr>
          <a:xfrm>
            <a:off x="4687456" y="2287400"/>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5030359" y="4145944"/>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43510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536126" y="5540943"/>
              <a:ext cx="252262" cy="417337"/>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6293380" y="5061862"/>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5" name="Straight Connector 754">
            <a:extLst>
              <a:ext uri="{FF2B5EF4-FFF2-40B4-BE49-F238E27FC236}">
                <a16:creationId xmlns:a16="http://schemas.microsoft.com/office/drawing/2014/main" id="{ADCB1931-B3C3-43D4-982E-B113D9EB6E75}"/>
              </a:ext>
            </a:extLst>
          </p:cNvPr>
          <p:cNvCxnSpPr>
            <a:cxnSpLocks/>
          </p:cNvCxnSpPr>
          <p:nvPr/>
        </p:nvCxnSpPr>
        <p:spPr>
          <a:xfrm>
            <a:off x="448408" y="6752559"/>
            <a:ext cx="65942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756" name="Oval 755">
            <a:extLst>
              <a:ext uri="{FF2B5EF4-FFF2-40B4-BE49-F238E27FC236}">
                <a16:creationId xmlns:a16="http://schemas.microsoft.com/office/drawing/2014/main" id="{722EF9DE-47EA-45B0-A96C-DBE9E177E47B}"/>
              </a:ext>
            </a:extLst>
          </p:cNvPr>
          <p:cNvSpPr/>
          <p:nvPr/>
        </p:nvSpPr>
        <p:spPr>
          <a:xfrm>
            <a:off x="7338700" y="5343788"/>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55"/>
                                        </p:tgtEl>
                                        <p:attrNameLst>
                                          <p:attrName>style.visibility</p:attrName>
                                        </p:attrNameLst>
                                      </p:cBhvr>
                                      <p:to>
                                        <p:strVal val="visible"/>
                                      </p:to>
                                    </p:set>
                                    <p:anim calcmode="lin" valueType="num">
                                      <p:cBhvr additive="base">
                                        <p:cTn id="35" dur="500" fill="hold"/>
                                        <p:tgtEl>
                                          <p:spTgt spid="755"/>
                                        </p:tgtEl>
                                        <p:attrNameLst>
                                          <p:attrName>ppt_x</p:attrName>
                                        </p:attrNameLst>
                                      </p:cBhvr>
                                      <p:tavLst>
                                        <p:tav tm="0">
                                          <p:val>
                                            <p:strVal val="#ppt_x"/>
                                          </p:val>
                                        </p:tav>
                                        <p:tav tm="100000">
                                          <p:val>
                                            <p:strVal val="#ppt_x"/>
                                          </p:val>
                                        </p:tav>
                                      </p:tavLst>
                                    </p:anim>
                                    <p:anim calcmode="lin" valueType="num">
                                      <p:cBhvr additive="base">
                                        <p:cTn id="36" dur="500" fill="hold"/>
                                        <p:tgtEl>
                                          <p:spTgt spid="75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56"/>
                                        </p:tgtEl>
                                        <p:attrNameLst>
                                          <p:attrName>style.visibility</p:attrName>
                                        </p:attrNameLst>
                                      </p:cBhvr>
                                      <p:to>
                                        <p:strVal val="visible"/>
                                      </p:to>
                                    </p:set>
                                    <p:anim calcmode="lin" valueType="num">
                                      <p:cBhvr additive="base">
                                        <p:cTn id="41" dur="500" fill="hold"/>
                                        <p:tgtEl>
                                          <p:spTgt spid="756"/>
                                        </p:tgtEl>
                                        <p:attrNameLst>
                                          <p:attrName>ppt_x</p:attrName>
                                        </p:attrNameLst>
                                      </p:cBhvr>
                                      <p:tavLst>
                                        <p:tav tm="0">
                                          <p:val>
                                            <p:strVal val="#ppt_x"/>
                                          </p:val>
                                        </p:tav>
                                        <p:tav tm="100000">
                                          <p:val>
                                            <p:strVal val="#ppt_x"/>
                                          </p:val>
                                        </p:tav>
                                      </p:tavLst>
                                    </p:anim>
                                    <p:anim calcmode="lin" valueType="num">
                                      <p:cBhvr additive="base">
                                        <p:cTn id="42"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228600" y="228600"/>
            <a:ext cx="6248400" cy="1143000"/>
          </a:xfrm>
        </p:spPr>
        <p:txBody>
          <a:bodyPr/>
          <a:lstStyle/>
          <a:p>
            <a:r>
              <a:rPr lang="en-US" dirty="0"/>
              <a:t>Flow Control and Measurement</a:t>
            </a:r>
          </a:p>
        </p:txBody>
      </p:sp>
      <p:sp>
        <p:nvSpPr>
          <p:cNvPr id="7171" name="Rectangle 3"/>
          <p:cNvSpPr>
            <a:spLocks noGrp="1" noChangeArrowheads="1"/>
          </p:cNvSpPr>
          <p:nvPr>
            <p:ph sz="half" idx="1"/>
          </p:nvPr>
        </p:nvSpPr>
        <p:spPr>
          <a:xfrm>
            <a:off x="1828800" y="1597032"/>
            <a:ext cx="7696200" cy="4525963"/>
          </a:xfrm>
        </p:spPr>
        <p:txBody>
          <a:bodyPr/>
          <a:lstStyle/>
          <a:p>
            <a:pPr marL="0" indent="0">
              <a:buNone/>
            </a:pPr>
            <a:r>
              <a:rPr lang="en-US" sz="3000" dirty="0"/>
              <a:t>- </a:t>
            </a:r>
            <a:r>
              <a:rPr lang="en-US" sz="3000" dirty="0" err="1"/>
              <a:t>K</a:t>
            </a:r>
            <a:r>
              <a:rPr lang="en-US" sz="3000" baseline="-25000" dirty="0" err="1"/>
              <a:t>e</a:t>
            </a:r>
            <a:r>
              <a:rPr lang="en-US" sz="3000" dirty="0"/>
              <a:t> for an orifice in a pipe</a:t>
            </a:r>
          </a:p>
          <a:p>
            <a:pPr marL="0" indent="0">
              <a:buNone/>
            </a:pPr>
            <a:r>
              <a:rPr lang="en-US" sz="3000" dirty="0"/>
              <a:t>- “Almost Linear” Flow Controller</a:t>
            </a:r>
          </a:p>
          <a:p>
            <a:pPr marL="0" indent="0">
              <a:buNone/>
            </a:pPr>
            <a:r>
              <a:rPr lang="en-US" sz="3000" dirty="0"/>
              <a:t>- Linear Flow Orifice Meter (LFOM)</a:t>
            </a:r>
          </a:p>
          <a:p>
            <a:pPr marL="0" indent="0">
              <a:buNone/>
            </a:pPr>
            <a:r>
              <a:rPr lang="en-US" sz="3000" dirty="0"/>
              <a:t>- What about a turbulent Chemical Dose </a:t>
            </a:r>
            <a:r>
              <a:rPr lang="en-US" sz="3000" dirty="0" err="1"/>
              <a:t>Contoller</a:t>
            </a:r>
            <a:r>
              <a:rPr lang="en-US" sz="3000" dirty="0"/>
              <a:t>?</a:t>
            </a:r>
          </a:p>
          <a:p>
            <a:pPr marL="0" indent="0">
              <a:buNone/>
            </a:pPr>
            <a:r>
              <a:rPr lang="en-US" sz="3000" dirty="0"/>
              <a:t>- Float valve head loss</a:t>
            </a:r>
          </a:p>
          <a:p>
            <a:pPr marL="0" indent="0">
              <a:buNone/>
            </a:pPr>
            <a:r>
              <a:rPr lang="en-US" sz="3000" dirty="0"/>
              <a:t>- Linear Chemical Dose Controller: more info</a:t>
            </a:r>
          </a:p>
          <a:p>
            <a:pPr marL="0" indent="0">
              <a:buNone/>
            </a:pPr>
            <a:r>
              <a:rPr lang="en-US" sz="3000" dirty="0"/>
              <a:t>- Surface tension</a:t>
            </a:r>
          </a:p>
          <a:p>
            <a:pPr marL="0" indent="0">
              <a:buNone/>
            </a:pPr>
            <a:r>
              <a:rPr lang="en-US" sz="3000" dirty="0"/>
              <a:t>- Assorted other</a:t>
            </a:r>
          </a:p>
          <a:p>
            <a:pPr marL="0" indent="0">
              <a:buNone/>
            </a:pPr>
            <a:endParaRPr lang="en-US" sz="3000" dirty="0"/>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213946" y="1676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1</a:t>
            </a:r>
          </a:p>
        </p:txBody>
      </p:sp>
      <p:sp>
        <p:nvSpPr>
          <p:cNvPr id="25" name="Oval 24">
            <a:extLst>
              <a:ext uri="{FF2B5EF4-FFF2-40B4-BE49-F238E27FC236}">
                <a16:creationId xmlns:a16="http://schemas.microsoft.com/office/drawing/2014/main" id="{FA56BDFA-9243-40B4-9B22-599B3486A381}"/>
              </a:ext>
            </a:extLst>
          </p:cNvPr>
          <p:cNvSpPr/>
          <p:nvPr/>
        </p:nvSpPr>
        <p:spPr>
          <a:xfrm>
            <a:off x="213946" y="220674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2</a:t>
            </a:r>
          </a:p>
        </p:txBody>
      </p:sp>
      <p:sp>
        <p:nvSpPr>
          <p:cNvPr id="26" name="Oval 25">
            <a:extLst>
              <a:ext uri="{FF2B5EF4-FFF2-40B4-BE49-F238E27FC236}">
                <a16:creationId xmlns:a16="http://schemas.microsoft.com/office/drawing/2014/main" id="{2CF7AD9D-8749-41E8-86BF-08F76D2DD5D4}"/>
              </a:ext>
            </a:extLst>
          </p:cNvPr>
          <p:cNvSpPr/>
          <p:nvPr/>
        </p:nvSpPr>
        <p:spPr>
          <a:xfrm>
            <a:off x="213946" y="2737098"/>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3</a:t>
            </a:r>
          </a:p>
        </p:txBody>
      </p:sp>
      <p:sp>
        <p:nvSpPr>
          <p:cNvPr id="27" name="Oval 26">
            <a:extLst>
              <a:ext uri="{FF2B5EF4-FFF2-40B4-BE49-F238E27FC236}">
                <a16:creationId xmlns:a16="http://schemas.microsoft.com/office/drawing/2014/main" id="{71A141E7-CA40-4E4C-A1CE-6E394FD347DC}"/>
              </a:ext>
            </a:extLst>
          </p:cNvPr>
          <p:cNvSpPr/>
          <p:nvPr/>
        </p:nvSpPr>
        <p:spPr>
          <a:xfrm>
            <a:off x="213946" y="3287962"/>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4</a:t>
            </a:r>
          </a:p>
        </p:txBody>
      </p:sp>
      <p:sp>
        <p:nvSpPr>
          <p:cNvPr id="28" name="Oval 27">
            <a:extLst>
              <a:ext uri="{FF2B5EF4-FFF2-40B4-BE49-F238E27FC236}">
                <a16:creationId xmlns:a16="http://schemas.microsoft.com/office/drawing/2014/main" id="{D5F303DC-820D-4EAC-8AAB-A48D8FD25168}"/>
              </a:ext>
            </a:extLst>
          </p:cNvPr>
          <p:cNvSpPr/>
          <p:nvPr/>
        </p:nvSpPr>
        <p:spPr>
          <a:xfrm>
            <a:off x="213946" y="4343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5</a:t>
            </a:r>
          </a:p>
        </p:txBody>
      </p:sp>
      <p:sp>
        <p:nvSpPr>
          <p:cNvPr id="29" name="Oval 28">
            <a:extLst>
              <a:ext uri="{FF2B5EF4-FFF2-40B4-BE49-F238E27FC236}">
                <a16:creationId xmlns:a16="http://schemas.microsoft.com/office/drawing/2014/main" id="{06C0B296-6492-4BFA-BCD3-A0DCA10914FA}"/>
              </a:ext>
            </a:extLst>
          </p:cNvPr>
          <p:cNvSpPr/>
          <p:nvPr/>
        </p:nvSpPr>
        <p:spPr>
          <a:xfrm>
            <a:off x="213946" y="4878446"/>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6</a:t>
            </a:r>
          </a:p>
        </p:txBody>
      </p:sp>
      <p:sp>
        <p:nvSpPr>
          <p:cNvPr id="30" name="Oval 29">
            <a:extLst>
              <a:ext uri="{FF2B5EF4-FFF2-40B4-BE49-F238E27FC236}">
                <a16:creationId xmlns:a16="http://schemas.microsoft.com/office/drawing/2014/main" id="{272670DE-5635-4A79-8917-62580268844D}"/>
              </a:ext>
            </a:extLst>
          </p:cNvPr>
          <p:cNvSpPr/>
          <p:nvPr/>
        </p:nvSpPr>
        <p:spPr>
          <a:xfrm>
            <a:off x="213946" y="540176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7</a:t>
            </a:r>
          </a:p>
        </p:txBody>
      </p:sp>
      <p:sp>
        <p:nvSpPr>
          <p:cNvPr id="31" name="Oval 30">
            <a:extLst>
              <a:ext uri="{FF2B5EF4-FFF2-40B4-BE49-F238E27FC236}">
                <a16:creationId xmlns:a16="http://schemas.microsoft.com/office/drawing/2014/main" id="{BDE6244F-FC35-403B-B22B-B42C5825DBEE}"/>
              </a:ext>
            </a:extLst>
          </p:cNvPr>
          <p:cNvSpPr/>
          <p:nvPr/>
        </p:nvSpPr>
        <p:spPr>
          <a:xfrm>
            <a:off x="213946" y="5966244"/>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8</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622.047"/>
  <p:tag name="LATEXADDIN" val="\documentclass{article}&#10;\usepackage{amsmath}&#10;\pagestyle{empty}&#10;\begin{document}&#10;&#10;$$ \Delta h_{submerged} = \Delta h_{tank}\frac{d_{orifice}^2}{d_{float}^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123062</TotalTime>
  <Words>2801</Words>
  <Application>Microsoft Office PowerPoint</Application>
  <PresentationFormat>On-screen Show (4:3)</PresentationFormat>
  <Paragraphs>525</Paragraphs>
  <Slides>72</Slides>
  <Notes>51</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2</vt:i4>
      </vt:variant>
      <vt:variant>
        <vt:lpstr>Slide Titles</vt:lpstr>
      </vt:variant>
      <vt:variant>
        <vt:i4>72</vt:i4>
      </vt:variant>
    </vt:vector>
  </HeadingPairs>
  <TitlesOfParts>
    <vt:vector size="87" baseType="lpstr">
      <vt:lpstr>Wingdings</vt:lpstr>
      <vt:lpstr>Baskerville Old Face</vt:lpstr>
      <vt:lpstr>Times New Roman</vt:lpstr>
      <vt:lpstr>Calibri</vt:lpstr>
      <vt:lpstr>Century Gothic</vt:lpstr>
      <vt:lpstr>Symbol</vt:lpstr>
      <vt:lpstr>Candara</vt:lpstr>
      <vt:lpstr>Arial</vt:lpstr>
      <vt:lpstr>Lecture 4540 2016</vt:lpstr>
      <vt:lpstr>1_Lecture 4540 2016</vt:lpstr>
      <vt:lpstr>Lecture 4540 2017</vt:lpstr>
      <vt:lpstr>2_Lecture 4540 2016</vt:lpstr>
      <vt:lpstr>3_Lecture 4540 2016</vt:lpstr>
      <vt:lpstr>Mathcad</vt:lpstr>
      <vt:lpstr>Equation</vt:lpstr>
      <vt:lpstr>Flow Control and Measurement</vt:lpstr>
      <vt:lpstr>Overview</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Chemical  Dose Controller (CDC)</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Dose Control Summary</vt:lpstr>
      <vt:lpstr>Flow Control and Measurement</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1765</cp:revision>
  <cp:lastPrinted>2017-09-05T11:56:51Z</cp:lastPrinted>
  <dcterms:created xsi:type="dcterms:W3CDTF">2004-08-17T19:01:02Z</dcterms:created>
  <dcterms:modified xsi:type="dcterms:W3CDTF">2019-02-14T18:51:50Z</dcterms:modified>
</cp:coreProperties>
</file>